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8" r:id="rId4"/>
    <p:sldId id="259" r:id="rId5"/>
    <p:sldId id="269" r:id="rId6"/>
    <p:sldId id="261" r:id="rId7"/>
    <p:sldId id="273" r:id="rId8"/>
    <p:sldId id="280" r:id="rId9"/>
    <p:sldId id="272" r:id="rId10"/>
    <p:sldId id="278" r:id="rId11"/>
    <p:sldId id="281" r:id="rId12"/>
    <p:sldId id="275" r:id="rId13"/>
    <p:sldId id="282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ХРЯЩЕВАЯ ТКАНЬ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EZERV\RS\фото\24062013_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r="15670"/>
          <a:stretch>
            <a:fillRect/>
          </a:stretch>
        </p:blipFill>
        <p:spPr bwMode="auto">
          <a:xfrm>
            <a:off x="0" y="357166"/>
            <a:ext cx="6055444" cy="6286544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 rot="5400000">
            <a:off x="2536017" y="3607595"/>
            <a:ext cx="1357322" cy="385765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5400000" flipH="1" flipV="1">
            <a:off x="4822033" y="4607727"/>
            <a:ext cx="1588" cy="321471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2264" y="6000768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214678" y="3143248"/>
            <a:ext cx="3143272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388" y="285749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ГАВЕРСОВ КАНАЛ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571736" y="571480"/>
            <a:ext cx="3857652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428860" y="1285860"/>
            <a:ext cx="4000528" cy="5715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0826" y="107154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ОСТЕОЦИТЫ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24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 остеогенез.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костной ткани на месте мезенхимы. Нижняя челюсть плода свиньи.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Г+Э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ZERV\RS\фото\14082013_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4422"/>
            <a:ext cx="6500826" cy="564357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1643042" y="1714488"/>
            <a:ext cx="5143536" cy="12858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16" y="1500174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ОСТЕОБЛАСТЫ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6179355" y="2750339"/>
            <a:ext cx="642942" cy="5715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929058" y="3357562"/>
            <a:ext cx="2857520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6578" y="3143248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ОСТЕОКЛАСТЫ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071670" y="4286256"/>
            <a:ext cx="4714908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5140" y="4786322"/>
            <a:ext cx="22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ОСТЕОЦИТЫ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3786182" y="5929330"/>
            <a:ext cx="307183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6578" y="5786454"/>
            <a:ext cx="214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МЕЗЕНХИМА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25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Непрямой остеогенез.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костной ткани на месте хряща. Бедренная кость плода свиньи.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Г+Э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EZERV\RS\08072013_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50"/>
          <a:stretch>
            <a:fillRect/>
          </a:stretch>
        </p:blipFill>
        <p:spPr bwMode="auto">
          <a:xfrm rot="5400000">
            <a:off x="-311516" y="1383061"/>
            <a:ext cx="5786455" cy="5163426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>
            <a:off x="4500562" y="1571612"/>
            <a:ext cx="1071570" cy="128588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2000240"/>
            <a:ext cx="335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НАБУХАНИЯ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572000" y="2928934"/>
            <a:ext cx="928694" cy="107157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3570" y="321468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РАЗРУШЕНИЯ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143372" y="4214818"/>
            <a:ext cx="1643074" cy="228601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7884" y="507207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ЭНХОНДРАЛЬНАЯ КОСТНАЯ ТКАНЬ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57158" y="3929066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714752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1285860"/>
            <a:ext cx="371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1 – КОСТНАЯ МАНЖЕТКА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ZERV\RS\08072013_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57250" y="857250"/>
            <a:ext cx="6858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071934" y="1214422"/>
            <a:ext cx="185738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000496" y="1285860"/>
            <a:ext cx="1928826" cy="1428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60" y="928670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КЛЕТОЧНЫЕ КОЛОНКИ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500562" y="2071678"/>
            <a:ext cx="121444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4143372" y="2071678"/>
            <a:ext cx="1571636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7884" y="192880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ХРЯЩЕВЫЕ БАЛКИ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643438" y="2786058"/>
            <a:ext cx="928694" cy="114300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43570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НАБУХАНИЯ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4857752" y="5000636"/>
            <a:ext cx="128588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43636" y="471488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КОСТНАЯ МАНЖЕТКА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428992" y="4357694"/>
            <a:ext cx="2000264" cy="2500306"/>
          </a:xfrm>
          <a:prstGeom prst="rightBrace">
            <a:avLst>
              <a:gd name="adj1" fmla="val 8333"/>
              <a:gd name="adj2" fmla="val 5787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29256" y="5643578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РАЗРУШЕНИЯ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1000100" y="5643578"/>
            <a:ext cx="857256" cy="1428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2976" y="4857760"/>
            <a:ext cx="428628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214290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– ДЕГЕНЕРИРУЮЩИЙ ХРЯЩ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22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Гиалиновая хрящевая ткань.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Ребро кролика.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Г+Э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EZERV\RS\14082013_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89"/>
          <a:stretch>
            <a:fillRect/>
          </a:stretch>
        </p:blipFill>
        <p:spPr bwMode="auto">
          <a:xfrm>
            <a:off x="0" y="776652"/>
            <a:ext cx="6357950" cy="6081348"/>
          </a:xfrm>
          <a:prstGeom prst="rect">
            <a:avLst/>
          </a:prstGeom>
          <a:noFill/>
        </p:spPr>
      </p:pic>
      <p:sp>
        <p:nvSpPr>
          <p:cNvPr id="9" name="Правая фигурная скобка 8"/>
          <p:cNvSpPr/>
          <p:nvPr/>
        </p:nvSpPr>
        <p:spPr>
          <a:xfrm>
            <a:off x="6286512" y="857232"/>
            <a:ext cx="500066" cy="1428760"/>
          </a:xfrm>
          <a:prstGeom prst="rightBrace">
            <a:avLst>
              <a:gd name="adj1" fmla="val 8333"/>
              <a:gd name="adj2" fmla="val 5098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86578" y="1357298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НАДХРЯЩНИЦА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643438" y="2214554"/>
            <a:ext cx="2214578" cy="8588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16" y="2857496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ХОНДРОБЛАСТ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929190" y="3786190"/>
            <a:ext cx="428628" cy="64294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rot="10800000" flipH="1" flipV="1">
            <a:off x="5357818" y="4107660"/>
            <a:ext cx="1357322" cy="357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5140" y="3929066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ИЗОГЕННАЯ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4357686" y="5357826"/>
            <a:ext cx="221457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72264" y="5072074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МЕЖКЛЕТОЧНОЕ ВЕЩЕСТВО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 № 23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Эластическая хрящевая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Ушная раковина свиньи.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орсеином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REZERV\RS\фото\24062013_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8301"/>
          <a:stretch>
            <a:fillRect/>
          </a:stretch>
        </p:blipFill>
        <p:spPr bwMode="auto">
          <a:xfrm>
            <a:off x="0" y="857232"/>
            <a:ext cx="5715008" cy="600076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3286116" y="2285992"/>
            <a:ext cx="285752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500166" y="1571612"/>
            <a:ext cx="4572032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5074" y="2000240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ЭЛАСТИЧЕСКИЕ ВОЛОКНА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286248" y="4643446"/>
            <a:ext cx="500066" cy="92869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rot="10800000" flipH="1">
            <a:off x="4786314" y="5072075"/>
            <a:ext cx="1285884" cy="357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2198" y="485776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ИЗОГЕННАЯ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КОСТНАЯ ТКАНЬ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СХЕМА СТРОЕНИЯ ТРУБЧАТОЙ КОСТИ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REZERV\RS\IL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0417" r="8448" b="10663"/>
          <a:stretch>
            <a:fillRect/>
          </a:stretch>
        </p:blipFill>
        <p:spPr bwMode="auto">
          <a:xfrm>
            <a:off x="0" y="1070659"/>
            <a:ext cx="9144000" cy="578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26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Пластинчатая костная ткань.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срез бедренной кости человека.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Шморлю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EZERV\RS\фото\24062013_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8911"/>
          <a:stretch>
            <a:fillRect/>
          </a:stretch>
        </p:blipFill>
        <p:spPr bwMode="auto">
          <a:xfrm>
            <a:off x="0" y="1214422"/>
            <a:ext cx="5929322" cy="564357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4929190" y="2143116"/>
            <a:ext cx="171451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928802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НАДКОСТНИЦА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219153">
            <a:off x="3371892" y="2375862"/>
            <a:ext cx="826875" cy="1145183"/>
          </a:xfrm>
          <a:prstGeom prst="rightBrace">
            <a:avLst>
              <a:gd name="adj1" fmla="val 8333"/>
              <a:gd name="adj2" fmla="val 4828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rot="5400000" flipH="1" flipV="1">
            <a:off x="5055241" y="2129014"/>
            <a:ext cx="2724" cy="24598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7950" y="3071810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НАРУЖНАЯ ОБЩАЯ СИСТЕМА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1375150" y="3982644"/>
            <a:ext cx="1393039" cy="2857519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1" idx="1"/>
          </p:cNvCxnSpPr>
          <p:nvPr/>
        </p:nvCxnSpPr>
        <p:spPr>
          <a:xfrm rot="5400000" flipH="1" flipV="1">
            <a:off x="4125513" y="4018363"/>
            <a:ext cx="35717" cy="41434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512" y="5786454"/>
            <a:ext cx="285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ОСТЕОННЫЙ СЛОЙ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ХРЯЩЕВАЯ ТКАНЬ</vt:lpstr>
      <vt:lpstr>Препарат № 22 Гиалиновая хрящевая ткань.  Ребро кролика. Окр. Г+Э</vt:lpstr>
      <vt:lpstr>Презентация PowerPoint</vt:lpstr>
      <vt:lpstr>Препарат № 23 Эластическая хрящевая ткань Ушная раковина свиньи.  Окр. орсеином</vt:lpstr>
      <vt:lpstr>Презентация PowerPoint</vt:lpstr>
      <vt:lpstr>КОСТНАЯ ТКАНЬ</vt:lpstr>
      <vt:lpstr>СХЕМА СТРОЕНИЯ ТРУБЧАТОЙ КОСТИ</vt:lpstr>
      <vt:lpstr>Препарат № 26 Пластинчатая костная ткань.  Поперечный срез бедренной кости человека. Окр. По Шморлю </vt:lpstr>
      <vt:lpstr>Презентация PowerPoint</vt:lpstr>
      <vt:lpstr>Презентация PowerPoint</vt:lpstr>
      <vt:lpstr>Препарат № 24   Прямой остеогенез.  Развитие костной ткани на месте мезенхимы. Нижняя челюсть плода свиньи. Окр. Г+Э</vt:lpstr>
      <vt:lpstr>Презентация PowerPoint</vt:lpstr>
      <vt:lpstr>Препарат № 25 Непрямой остеогенез.  Развитие костной ткани на месте хряща. Бедренная кость плода свиньи. Окр. Г+Э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Хрящевая ткань</dc:title>
  <dc:creator>Dell</dc:creator>
  <cp:lastModifiedBy>Dell</cp:lastModifiedBy>
  <cp:revision>25</cp:revision>
  <dcterms:created xsi:type="dcterms:W3CDTF">2013-11-12T18:08:53Z</dcterms:created>
  <dcterms:modified xsi:type="dcterms:W3CDTF">2020-11-07T18:58:57Z</dcterms:modified>
</cp:coreProperties>
</file>